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6"/>
  </p:notesMasterIdLst>
  <p:handoutMasterIdLst>
    <p:handoutMasterId r:id="rId87"/>
  </p:handoutMasterIdLst>
  <p:sldIdLst>
    <p:sldId id="256" r:id="rId2"/>
    <p:sldId id="319" r:id="rId3"/>
    <p:sldId id="490" r:id="rId4"/>
    <p:sldId id="360" r:id="rId5"/>
    <p:sldId id="491" r:id="rId6"/>
    <p:sldId id="496" r:id="rId7"/>
    <p:sldId id="495" r:id="rId8"/>
    <p:sldId id="497" r:id="rId9"/>
    <p:sldId id="493" r:id="rId10"/>
    <p:sldId id="498" r:id="rId11"/>
    <p:sldId id="330" r:id="rId12"/>
    <p:sldId id="370" r:id="rId13"/>
    <p:sldId id="423" r:id="rId14"/>
    <p:sldId id="421" r:id="rId15"/>
    <p:sldId id="422" r:id="rId16"/>
    <p:sldId id="504" r:id="rId17"/>
    <p:sldId id="420" r:id="rId18"/>
    <p:sldId id="416" r:id="rId19"/>
    <p:sldId id="484" r:id="rId20"/>
    <p:sldId id="417" r:id="rId21"/>
    <p:sldId id="418" r:id="rId22"/>
    <p:sldId id="482" r:id="rId23"/>
    <p:sldId id="483" r:id="rId24"/>
    <p:sldId id="419" r:id="rId25"/>
    <p:sldId id="499" r:id="rId26"/>
    <p:sldId id="392" r:id="rId27"/>
    <p:sldId id="393" r:id="rId28"/>
    <p:sldId id="425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11" r:id="rId39"/>
    <p:sldId id="457" r:id="rId40"/>
    <p:sldId id="403" r:id="rId41"/>
    <p:sldId id="447" r:id="rId42"/>
    <p:sldId id="404" r:id="rId43"/>
    <p:sldId id="448" r:id="rId44"/>
    <p:sldId id="405" r:id="rId45"/>
    <p:sldId id="449" r:id="rId46"/>
    <p:sldId id="406" r:id="rId47"/>
    <p:sldId id="450" r:id="rId48"/>
    <p:sldId id="408" r:id="rId49"/>
    <p:sldId id="488" r:id="rId50"/>
    <p:sldId id="451" r:id="rId51"/>
    <p:sldId id="458" r:id="rId52"/>
    <p:sldId id="459" r:id="rId53"/>
    <p:sldId id="460" r:id="rId54"/>
    <p:sldId id="500" r:id="rId55"/>
    <p:sldId id="452" r:id="rId56"/>
    <p:sldId id="501" r:id="rId57"/>
    <p:sldId id="454" r:id="rId58"/>
    <p:sldId id="455" r:id="rId59"/>
    <p:sldId id="456" r:id="rId60"/>
    <p:sldId id="432" r:id="rId61"/>
    <p:sldId id="462" r:id="rId62"/>
    <p:sldId id="502" r:id="rId63"/>
    <p:sldId id="503" r:id="rId64"/>
    <p:sldId id="487" r:id="rId65"/>
    <p:sldId id="489" r:id="rId66"/>
    <p:sldId id="463" r:id="rId67"/>
    <p:sldId id="464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73" r:id="rId77"/>
    <p:sldId id="474" r:id="rId78"/>
    <p:sldId id="475" r:id="rId79"/>
    <p:sldId id="476" r:id="rId80"/>
    <p:sldId id="477" r:id="rId81"/>
    <p:sldId id="478" r:id="rId82"/>
    <p:sldId id="479" r:id="rId83"/>
    <p:sldId id="480" r:id="rId84"/>
    <p:sldId id="481" r:id="rId8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19"/>
            <p14:sldId id="490"/>
            <p14:sldId id="360"/>
            <p14:sldId id="491"/>
            <p14:sldId id="496"/>
            <p14:sldId id="495"/>
            <p14:sldId id="497"/>
            <p14:sldId id="493"/>
            <p14:sldId id="498"/>
            <p14:sldId id="330"/>
            <p14:sldId id="370"/>
            <p14:sldId id="423"/>
            <p14:sldId id="421"/>
            <p14:sldId id="422"/>
            <p14:sldId id="50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</p14:sldIdLst>
        </p14:section>
        <p14:section name="Karel" id="{638DC52D-A179-084E-8950-AA9C090DF173}">
          <p14:sldIdLst>
            <p14:sldId id="499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500"/>
            <p14:sldId id="452"/>
          </p14:sldIdLst>
        </p14:section>
        <p14:section name="For Loops" id="{C2A19DDE-A989-B94C-8127-38B5BAB73C81}">
          <p14:sldIdLst>
            <p14:sldId id="50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502"/>
            <p14:sldId id="503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9" autoAdjust="0"/>
    <p:restoredTop sz="92517" autoAdjust="0"/>
  </p:normalViewPr>
  <p:slideViewPr>
    <p:cSldViewPr>
      <p:cViewPr varScale="1">
        <p:scale>
          <a:sx n="118" d="100"/>
          <a:sy n="118" d="100"/>
        </p:scale>
        <p:origin x="72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students</a:t>
            </a:r>
          </a:p>
          <a:p>
            <a:r>
              <a:rPr lang="en-US" dirty="0"/>
              <a:t>&gt;20 SLs</a:t>
            </a:r>
          </a:p>
          <a:p>
            <a:r>
              <a:rPr lang="en-US" dirty="0"/>
              <a:t>Once you learn something, you can teach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source code components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Karel commands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Comments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Runkarelprogram</a:t>
            </a:r>
            <a:r>
              <a:rPr lang="en-US" dirty="0"/>
              <a:t> and import</a:t>
            </a:r>
          </a:p>
          <a:p>
            <a:r>
              <a:rPr lang="en-US" dirty="0"/>
              <a:t>Have milestones – get Karel halfway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84768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</a:t>
            </a:r>
            <a:r>
              <a:rPr lang="en-US" dirty="0" err="1"/>
              <a:t>Pycharm</a:t>
            </a:r>
            <a:r>
              <a:rPr lang="en-US" dirty="0"/>
              <a:t> and show solution with </a:t>
            </a:r>
            <a:r>
              <a:rPr lang="en-US" dirty="0" err="1"/>
              <a:t>turnright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95571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 PyCharm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5119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0904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5319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464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570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urkey21.csbridg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nline.csbridg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255778"/>
          </a:xfrm>
        </p:spPr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3DC49ED-2EBC-5F4A-A80F-A4DE321B8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11" name="Picture 2" descr="Stanford University - Wikipedia">
            <a:extLst>
              <a:ext uri="{FF2B5EF4-FFF2-40B4-BE49-F238E27FC236}">
                <a16:creationId xmlns:a16="http://schemas.microsoft.com/office/drawing/2014/main" id="{1D237CD3-2957-0843-B8C9-508B0D7F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59F96D9C-0652-D044-8C51-397098E4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7234C9B-5197-2F44-AB66-CBBFC6E4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3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questions/comments/follow-ups in the Zoom chat.  We’ll take periodic “question breaks” to address them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>
                <a:hlinkClick r:id="rId3"/>
              </a:rPr>
              <a:t>turkey21</a:t>
            </a:r>
            <a:r>
              <a:rPr lang="en-US" altLang="x-none" sz="7000" dirty="0">
                <a:hlinkClick r:id="rId4"/>
              </a:rPr>
              <a:t>.csbridge.org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240BDB1-C481-B047-93FE-8CF02907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656" y="1295400"/>
            <a:ext cx="7728488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2193655" y="3657600"/>
            <a:ext cx="7804689" cy="2819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get group help from students and Section Leaders or individual help from the Section Leaders.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Nooks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Nooks for student “office hours”</a:t>
            </a:r>
          </a:p>
          <a:p>
            <a:r>
              <a:rPr lang="en-US" dirty="0"/>
              <a:t>Like Zoom, but you can see all rooms, jump between rooms depending on what you are working on, and sign up in a queue for 1 on 1 help.</a:t>
            </a:r>
          </a:p>
          <a:p>
            <a:r>
              <a:rPr lang="en-US" dirty="0"/>
              <a:t>You can join Nooks via a link on the course website.</a:t>
            </a:r>
          </a:p>
        </p:txBody>
      </p:sp>
    </p:spTree>
    <p:extLst>
      <p:ext uri="{BB962C8B-B14F-4D97-AF65-F5344CB8AC3E}">
        <p14:creationId xmlns:p14="http://schemas.microsoft.com/office/powerpoint/2010/main" val="251792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12514-9E3D-1147-9125-CD291AB6F6FC}"/>
              </a:ext>
            </a:extLst>
          </p:cNvPr>
          <p:cNvGrpSpPr/>
          <p:nvPr/>
        </p:nvGrpSpPr>
        <p:grpSpPr>
          <a:xfrm>
            <a:off x="1524000" y="1295400"/>
            <a:ext cx="9144000" cy="5304016"/>
            <a:chOff x="1524000" y="1295400"/>
            <a:chExt cx="9144000" cy="530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ED5574-8ADB-0A44-9A4A-4A4A10C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1295400"/>
              <a:ext cx="9144000" cy="53040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014E7-A71B-8C4C-935E-53719222A1BA}"/>
                </a:ext>
              </a:extLst>
            </p:cNvPr>
            <p:cNvSpPr txBox="1"/>
            <p:nvPr/>
          </p:nvSpPr>
          <p:spPr>
            <a:xfrm>
              <a:off x="3733800" y="3200400"/>
              <a:ext cx="11430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9ADC36-3F58-7E45-AD32-A37EB6F97AC2}"/>
                </a:ext>
              </a:extLst>
            </p:cNvPr>
            <p:cNvSpPr txBox="1"/>
            <p:nvPr/>
          </p:nvSpPr>
          <p:spPr>
            <a:xfrm>
              <a:off x="2286000" y="3886200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Karel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A8C15-B5D6-1842-8AEC-2C1240275EF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FA1D3-4D2B-BE49-B704-A10F57E8B606}"/>
                </a:ext>
              </a:extLst>
            </p:cNvPr>
            <p:cNvSpPr txBox="1"/>
            <p:nvPr/>
          </p:nvSpPr>
          <p:spPr>
            <a:xfrm>
              <a:off x="6934200" y="19812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87D296-6FD9-1B40-80B9-2ADA6ABD8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7" name="Picture 2" descr="Stanford University - Wikipedia">
            <a:extLst>
              <a:ext uri="{FF2B5EF4-FFF2-40B4-BE49-F238E27FC236}">
                <a16:creationId xmlns:a16="http://schemas.microsoft.com/office/drawing/2014/main" id="{274B8B5A-2133-3C40-9AB3-5091F37C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B2B56031-528E-8345-98BA-8B2ABEBF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6A3E618-EB48-C34B-8539-51E3153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Ed, come to Office Hours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3836640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5088495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E458537-4A40-7A4E-B755-21EBA711C6EC}"/>
              </a:ext>
            </a:extLst>
          </p:cNvPr>
          <p:cNvSpPr/>
          <p:nvPr/>
        </p:nvSpPr>
        <p:spPr bwMode="auto">
          <a:xfrm>
            <a:off x="7640140" y="2635293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¡Hola!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08B68-8D28-0E46-9E24-FBC40B2FCB56}"/>
              </a:ext>
            </a:extLst>
          </p:cNvPr>
          <p:cNvSpPr/>
          <p:nvPr/>
        </p:nvSpPr>
        <p:spPr>
          <a:xfrm>
            <a:off x="5105400" y="42459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00" y="2438402"/>
            <a:ext cx="3025775" cy="302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1364958" y="5626757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2DD01-7590-6B49-88D9-DAA83B7A0910}"/>
              </a:ext>
            </a:extLst>
          </p:cNvPr>
          <p:cNvSpPr txBox="1"/>
          <p:nvPr/>
        </p:nvSpPr>
        <p:spPr>
          <a:xfrm>
            <a:off x="5036991" y="5626757"/>
            <a:ext cx="211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Barış</a:t>
            </a:r>
            <a:r>
              <a:rPr lang="en-US" sz="2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9E1F5-77B5-E440-A913-D639867E9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12" y="2438401"/>
            <a:ext cx="3025775" cy="302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0E3E0-1556-2046-A088-97E410BE8B3D}"/>
              </a:ext>
            </a:extLst>
          </p:cNvPr>
          <p:cNvSpPr txBox="1"/>
          <p:nvPr/>
        </p:nvSpPr>
        <p:spPr>
          <a:xfrm>
            <a:off x="8692512" y="5626757"/>
            <a:ext cx="223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Buket</a:t>
            </a:r>
            <a:r>
              <a:rPr lang="en-US" sz="28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D27A9-8D57-AD40-B2B2-929315DA972C}"/>
              </a:ext>
            </a:extLst>
          </p:cNvPr>
          <p:cNvSpPr txBox="1"/>
          <p:nvPr/>
        </p:nvSpPr>
        <p:spPr>
          <a:xfrm>
            <a:off x="204191" y="1393823"/>
            <a:ext cx="232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Instructors:</a:t>
            </a:r>
          </a:p>
        </p:txBody>
      </p:sp>
      <p:pic>
        <p:nvPicPr>
          <p:cNvPr id="11" name="Picture 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F8F503C-D6A2-6848-A78A-594E955A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22" y="2438400"/>
            <a:ext cx="3025776" cy="30257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</a:t>
            </a:r>
            <a:endParaRPr lang="en-US" altLang="x-none" dirty="0">
              <a:solidFill>
                <a:schemeClr val="bg2"/>
              </a:solidFill>
            </a:endParaRP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</a:t>
            </a:r>
            <a:endParaRPr lang="en-US" altLang="x-none" dirty="0">
              <a:solidFill>
                <a:schemeClr val="bg2"/>
              </a:solidFill>
            </a:endParaRP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30580" y="6096000"/>
            <a:ext cx="213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Chris.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98783-E02D-4E48-896C-BCF985CC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70" y="2209800"/>
            <a:ext cx="3756660" cy="3756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C9D2E-C659-9C42-AB04-38D77A1BDF39}"/>
              </a:ext>
            </a:extLst>
          </p:cNvPr>
          <p:cNvSpPr txBox="1"/>
          <p:nvPr/>
        </p:nvSpPr>
        <p:spPr>
          <a:xfrm>
            <a:off x="204191" y="1393823"/>
            <a:ext cx="3709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Head Of CS Bridge:</a:t>
            </a:r>
          </a:p>
        </p:txBody>
      </p:sp>
    </p:spTree>
    <p:extLst>
      <p:ext uri="{BB962C8B-B14F-4D97-AF65-F5344CB8AC3E}">
        <p14:creationId xmlns:p14="http://schemas.microsoft.com/office/powerpoint/2010/main" val="3133490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0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3079363" y="6106180"/>
            <a:ext cx="207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Irem</a:t>
            </a:r>
            <a:r>
              <a:rPr lang="en-US" sz="2800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5C126-529B-3046-8C2B-1DB2837B52EC}"/>
              </a:ext>
            </a:extLst>
          </p:cNvPr>
          <p:cNvGrpSpPr/>
          <p:nvPr/>
        </p:nvGrpSpPr>
        <p:grpSpPr>
          <a:xfrm>
            <a:off x="2289566" y="2448580"/>
            <a:ext cx="7612868" cy="3657600"/>
            <a:chOff x="2140732" y="1828800"/>
            <a:chExt cx="7612868" cy="3657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1C0FFC9-8D7C-6446-B116-BB760CDC0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732" y="1828800"/>
              <a:ext cx="3657600" cy="3657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830312-D722-CB42-9978-9BF7CAB0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828800"/>
              <a:ext cx="3657600" cy="3657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307DE7-E524-EB48-851E-F8C9398BA97C}"/>
              </a:ext>
            </a:extLst>
          </p:cNvPr>
          <p:cNvSpPr txBox="1"/>
          <p:nvPr/>
        </p:nvSpPr>
        <p:spPr>
          <a:xfrm>
            <a:off x="6881737" y="6106180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Ahmet.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3E356-98FD-6D4C-BA97-E62F48A38BB5}"/>
              </a:ext>
            </a:extLst>
          </p:cNvPr>
          <p:cNvSpPr txBox="1"/>
          <p:nvPr/>
        </p:nvSpPr>
        <p:spPr>
          <a:xfrm>
            <a:off x="204191" y="1393823"/>
            <a:ext cx="432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Head Section Leaders:</a:t>
            </a:r>
          </a:p>
        </p:txBody>
      </p:sp>
    </p:spTree>
    <p:extLst>
      <p:ext uri="{BB962C8B-B14F-4D97-AF65-F5344CB8AC3E}">
        <p14:creationId xmlns:p14="http://schemas.microsoft.com/office/powerpoint/2010/main" val="412256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64485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91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87D296-6FD9-1B40-80B9-2ADA6ABD8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7" name="Picture 2" descr="Stanford University - Wikipedia">
            <a:extLst>
              <a:ext uri="{FF2B5EF4-FFF2-40B4-BE49-F238E27FC236}">
                <a16:creationId xmlns:a16="http://schemas.microsoft.com/office/drawing/2014/main" id="{274B8B5A-2133-3C40-9AB3-5091F37C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B2B56031-528E-8345-98BA-8B2ABEBF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6A3E618-EB48-C34B-8539-51E3153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65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8" name="Picture 7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D8F318E-0469-9943-A8FB-AD9DC4DA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286000"/>
            <a:ext cx="10947400" cy="4127500"/>
          </a:xfrm>
          <a:prstGeom prst="rect">
            <a:avLst/>
          </a:prstGeom>
        </p:spPr>
      </p:pic>
      <p:pic>
        <p:nvPicPr>
          <p:cNvPr id="12" name="Picture 11" descr="A picture containing text, tree, person, picture frame&#10;&#10;Description automatically generated">
            <a:extLst>
              <a:ext uri="{FF2B5EF4-FFF2-40B4-BE49-F238E27FC236}">
                <a16:creationId xmlns:a16="http://schemas.microsoft.com/office/drawing/2014/main" id="{8094936A-7B19-AC46-9347-7269C88A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" y="2349500"/>
            <a:ext cx="1739900" cy="207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051D6A-1FD0-854C-9269-2518E00F4C85}"/>
              </a:ext>
            </a:extLst>
          </p:cNvPr>
          <p:cNvSpPr txBox="1"/>
          <p:nvPr/>
        </p:nvSpPr>
        <p:spPr>
          <a:xfrm>
            <a:off x="204191" y="1393823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Section Leaders:</a:t>
            </a:r>
          </a:p>
        </p:txBody>
      </p:sp>
    </p:spTree>
    <p:extLst>
      <p:ext uri="{BB962C8B-B14F-4D97-AF65-F5344CB8AC3E}">
        <p14:creationId xmlns:p14="http://schemas.microsoft.com/office/powerpoint/2010/main" val="245469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51D6A-1FD0-854C-9269-2518E00F4C85}"/>
              </a:ext>
            </a:extLst>
          </p:cNvPr>
          <p:cNvSpPr txBox="1"/>
          <p:nvPr/>
        </p:nvSpPr>
        <p:spPr>
          <a:xfrm>
            <a:off x="204191" y="1393823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Section Leaders:</a:t>
            </a: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F99A7839-77CB-F74A-A2E0-AF439179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9838448" cy="3733800"/>
          </a:xfrm>
          <a:prstGeom prst="rect">
            <a:avLst/>
          </a:prstGeom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DC1A6F5A-325D-E942-BF4B-A44597A2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2209800"/>
            <a:ext cx="154125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3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87795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7050</TotalTime>
  <Words>2993</Words>
  <Application>Microsoft Macintosh PowerPoint</Application>
  <PresentationFormat>Widescreen</PresentationFormat>
  <Paragraphs>893</Paragraphs>
  <Slides>84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Welcome to CS Bridge!</vt:lpstr>
      <vt:lpstr>Bridging The World</vt:lpstr>
      <vt:lpstr>Nice to meet you!</vt:lpstr>
      <vt:lpstr>Nice to meet you!</vt:lpstr>
      <vt:lpstr>Nice to meet you!</vt:lpstr>
      <vt:lpstr>Nice to meet you!</vt:lpstr>
      <vt:lpstr>Nice to meet you!</vt:lpstr>
      <vt:lpstr>Lecture Plan</vt:lpstr>
      <vt:lpstr>Lecture Plan</vt:lpstr>
      <vt:lpstr>CS Bridge on Zoom</vt:lpstr>
      <vt:lpstr>Course Website</vt:lpstr>
      <vt:lpstr>The Website Tells You Where To Go!</vt:lpstr>
      <vt:lpstr>Ed Forum</vt:lpstr>
      <vt:lpstr>CS Bridge Structure – Learn By Doing</vt:lpstr>
      <vt:lpstr>Nooks Office Hours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Lecture Plan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Plan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726</cp:revision>
  <cp:lastPrinted>2017-06-26T08:05:25Z</cp:lastPrinted>
  <dcterms:created xsi:type="dcterms:W3CDTF">2008-06-28T20:57:21Z</dcterms:created>
  <dcterms:modified xsi:type="dcterms:W3CDTF">2021-08-02T01:24:53Z</dcterms:modified>
</cp:coreProperties>
</file>